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501" r:id="rId5"/>
    <p:sldId id="327" r:id="rId6"/>
    <p:sldId id="502" r:id="rId7"/>
    <p:sldId id="503" r:id="rId8"/>
    <p:sldId id="504" r:id="rId9"/>
    <p:sldId id="500" r:id="rId10"/>
    <p:sldId id="50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E67EF26-CA55-41CA-934A-81EB219E3831}">
          <p14:sldIdLst>
            <p14:sldId id="501"/>
            <p14:sldId id="327"/>
            <p14:sldId id="502"/>
            <p14:sldId id="503"/>
            <p14:sldId id="504"/>
            <p14:sldId id="500"/>
            <p14:sldId id="505"/>
          </p14:sldIdLst>
        </p14:section>
        <p14:section name="bonusy" id="{F0736581-53C2-48F3-BCE2-1CCB3ED674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D3C"/>
    <a:srgbClr val="B2126A"/>
    <a:srgbClr val="C9D417"/>
    <a:srgbClr val="002961"/>
    <a:srgbClr val="FFFFFF"/>
    <a:srgbClr val="000000"/>
    <a:srgbClr val="002E60"/>
    <a:srgbClr val="1C4E7E"/>
    <a:srgbClr val="222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1EBA7-EFE8-493B-AD29-0F77C30EA064}" v="18" dt="2024-01-07T17:07:33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7474" autoAdjust="0"/>
  </p:normalViewPr>
  <p:slideViewPr>
    <p:cSldViewPr snapToGrid="0">
      <p:cViewPr varScale="1">
        <p:scale>
          <a:sx n="113" d="100"/>
          <a:sy n="113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"/>
    </p:cViewPr>
  </p:sorter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EC425F3-BEFA-B50B-5341-0FF48B752F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91C119-76DA-8613-E5AC-A291924051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6994-0488-4FD9-8971-905BE9BF0134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330E15-1E11-442C-41A3-43707A15BA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E4A8B-E16F-6445-364F-FC58B1C847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67274-E329-49BD-AD3F-06F95D2802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46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C240B-A0A9-43F2-BFBF-F0163E422662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CBEA-310D-4AF9-8EE9-2051A4C39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6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7CA45FE-7183-15F2-D16E-F9D76FF0B314}"/>
              </a:ext>
            </a:extLst>
          </p:cNvPr>
          <p:cNvSpPr/>
          <p:nvPr userDrawn="1"/>
        </p:nvSpPr>
        <p:spPr>
          <a:xfrm>
            <a:off x="431999" y="427919"/>
            <a:ext cx="8280000" cy="60021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modrý průhledný">
            <a:extLst>
              <a:ext uri="{FF2B5EF4-FFF2-40B4-BE49-F238E27FC236}">
                <a16:creationId xmlns:a16="http://schemas.microsoft.com/office/drawing/2014/main" id="{D6093657-7B27-4894-BD22-E9E4D88BA462}"/>
              </a:ext>
            </a:extLst>
          </p:cNvPr>
          <p:cNvSpPr/>
          <p:nvPr userDrawn="1"/>
        </p:nvSpPr>
        <p:spPr>
          <a:xfrm>
            <a:off x="431999" y="1685138"/>
            <a:ext cx="8280000" cy="178408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Logo MPO">
            <a:extLst>
              <a:ext uri="{FF2B5EF4-FFF2-40B4-BE49-F238E27FC236}">
                <a16:creationId xmlns:a16="http://schemas.microsoft.com/office/drawing/2014/main" id="{C8E2A0D8-FBE9-49DE-B4E4-3BDC4C221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01" y="5774400"/>
            <a:ext cx="914493" cy="432000"/>
          </a:xfrm>
          <a:prstGeom prst="rect">
            <a:avLst/>
          </a:prstGeom>
        </p:spPr>
      </p:pic>
      <p:pic>
        <p:nvPicPr>
          <p:cNvPr id="25" name="Logo EU">
            <a:extLst>
              <a:ext uri="{FF2B5EF4-FFF2-40B4-BE49-F238E27FC236}">
                <a16:creationId xmlns:a16="http://schemas.microsoft.com/office/drawing/2014/main" id="{123B60CF-1070-4954-98C6-A7EDC2CBC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1551" y="5774400"/>
            <a:ext cx="1916047" cy="432000"/>
          </a:xfrm>
          <a:prstGeom prst="rect">
            <a:avLst/>
          </a:prstGeom>
        </p:spPr>
      </p:pic>
      <p:pic>
        <p:nvPicPr>
          <p:cNvPr id="23" name="Logo API bílé">
            <a:extLst>
              <a:ext uri="{FF2B5EF4-FFF2-40B4-BE49-F238E27FC236}">
                <a16:creationId xmlns:a16="http://schemas.microsoft.com/office/drawing/2014/main" id="{4C01F901-6A3E-49E9-A02A-F8CA068A38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520701" cy="377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998" y="1685139"/>
            <a:ext cx="8280000" cy="1784079"/>
          </a:xfrm>
        </p:spPr>
        <p:txBody>
          <a:bodyPr lIns="432000" tIns="0" rIns="144000" anchor="ctr" anchorCtr="0">
            <a:no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dirty="0"/>
              <a:t>jmeno.prijmeni@agentura-api.org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32580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715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2B2CF5-788D-476C-BE41-61DBBD8A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5DE088-5F5A-4FF3-8BE9-C0A3F821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DCB56-6D88-418D-9F7F-1C5289CA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Copy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9" y="5990400"/>
            <a:ext cx="3852000" cy="216000"/>
          </a:xfrm>
        </p:spPr>
        <p:txBody>
          <a:bodyPr anchor="ctr" anchorCtr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© Agentura pro podnikání a inovace, 20xx</a:t>
            </a:r>
          </a:p>
        </p:txBody>
      </p:sp>
      <p:pic>
        <p:nvPicPr>
          <p:cNvPr id="16" name="Obrázek 15" descr="Obsah obrázku šipka&#10;&#10;Popis byl vytvořen automaticky">
            <a:extLst>
              <a:ext uri="{FF2B5EF4-FFF2-40B4-BE49-F238E27FC236}">
                <a16:creationId xmlns:a16="http://schemas.microsoft.com/office/drawing/2014/main" id="{703F244D-5B61-5095-5723-F02C96BDA8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12544" y="3369716"/>
            <a:ext cx="2518913" cy="18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0C063CF0-D6D7-45CE-B0CA-24694148E6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0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4F93EA-8032-45B6-BF95-F15F246988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7E4862-8A11-41A3-AB1B-BA03507AE5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6D16B0-C710-4686-81D3-3E4E02B7D7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34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4CB335-BF6C-43B3-803B-B82C369C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E3E9E6-8E1B-4EA9-92A5-90552F68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558DCB-E56C-4DC2-8FD8-BC6285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31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91B5D618-2A6E-4B98-83E3-10178067E12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432000"/>
            <a:ext cx="8280000" cy="5994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D697FA-9D05-4108-AA3F-4B2A3F4E36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D967EC-1FBC-408F-BCA9-E47151D358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871809-76D6-445C-B425-FD17BBCA9B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46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27323" y="401400"/>
            <a:ext cx="5572800" cy="3027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0" y="385386"/>
            <a:ext cx="5572800" cy="3027600"/>
          </a:xfrm>
          <a:solidFill>
            <a:schemeClr val="accent2">
              <a:alpha val="0"/>
            </a:schemeClr>
          </a:solidFill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5" name="Kruh OSA1 tyrkysový">
            <a:extLst>
              <a:ext uri="{FF2B5EF4-FFF2-40B4-BE49-F238E27FC236}">
                <a16:creationId xmlns:a16="http://schemas.microsoft.com/office/drawing/2014/main" id="{3B29E6D7-80D1-C8B4-BE24-4A69C9EC87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0123" y="345817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41" y="3198033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435" y="1873375"/>
            <a:ext cx="4053353" cy="8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6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2071A48C-29BC-4131-BE0D-7E7F83948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9319AA9-F888-4C0C-AB13-8B31455A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87CA96-006C-4458-BF64-6A1CF03B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87148E-4E74-4847-B0D7-5F2EDA5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36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F913E7-CD34-4110-B86E-94E6D7CD88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0" y="2159995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359B5A-1FA1-4DA2-8CC8-0F249EDF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4C9BD5-670E-452A-AA9E-1A23FE2955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986676-11F6-4EC4-A151-5D7FA2914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A3E050B-C6FA-4C7B-B304-90BEBADBE3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798845DD-7091-3DD0-7A03-5C1F3E965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83441BB5-CB74-4B42-AA0C-0338EF153B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5691D0-9D4E-43EE-BCE3-87D10C76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332FED-4DCA-4067-AF22-5311F6C18D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779301-E8FE-4A03-8179-F8AC257100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1220CC3-9FDB-45B5-9C18-B5EC0E93C5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FF8A3F7D-C052-B949-B58D-BB10E301A8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CBECBB04-E110-4997-B3A8-724A4B309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828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7DD93A-E16C-4C7F-800A-6A29172723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C0FC37-C4FC-4718-AC77-1DFE1AF35F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B74833-111C-4A60-A36E-C5BC2F70CC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BE5E8253-E657-F712-DE71-00942AEC4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2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D3037DEF-0D12-4E9B-9D6A-859EB011C0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96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CBECBB04-E110-4997-B3A8-724A4B309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003CEC-F068-48B7-8CBC-C68B7FFD34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BB7B7D-BFAF-49E6-9CD3-F64E246AEF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01BF51B-E2EB-4F8D-A1B8-F6CFB62EC6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DBE1EF53-4775-B196-BB49-892EDBA27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1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A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 - překrytí">
            <a:extLst>
              <a:ext uri="{FF2B5EF4-FFF2-40B4-BE49-F238E27FC236}">
                <a16:creationId xmlns:a16="http://schemas.microsoft.com/office/drawing/2014/main" id="{D94973E4-6901-4427-B30F-1B82FB5AA8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modrý pod obrázkem">
            <a:extLst>
              <a:ext uri="{FF2B5EF4-FFF2-40B4-BE49-F238E27FC236}">
                <a16:creationId xmlns:a16="http://schemas.microsoft.com/office/drawing/2014/main" id="{DF4A305A-2B1C-468B-A278-62BD1EC5CBEB}"/>
              </a:ext>
            </a:extLst>
          </p:cNvPr>
          <p:cNvSpPr/>
          <p:nvPr userDrawn="1"/>
        </p:nvSpPr>
        <p:spPr>
          <a:xfrm>
            <a:off x="431283" y="1296000"/>
            <a:ext cx="8280000" cy="5130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modrý průhledný">
            <a:extLst>
              <a:ext uri="{FF2B5EF4-FFF2-40B4-BE49-F238E27FC236}">
                <a16:creationId xmlns:a16="http://schemas.microsoft.com/office/drawing/2014/main" id="{D6093657-7B27-4894-BD22-E9E4D88BA462}"/>
              </a:ext>
            </a:extLst>
          </p:cNvPr>
          <p:cNvSpPr/>
          <p:nvPr userDrawn="1"/>
        </p:nvSpPr>
        <p:spPr>
          <a:xfrm>
            <a:off x="431283" y="1295690"/>
            <a:ext cx="6719090" cy="2472207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žlutý malý">
            <a:extLst>
              <a:ext uri="{FF2B5EF4-FFF2-40B4-BE49-F238E27FC236}">
                <a16:creationId xmlns:a16="http://schemas.microsoft.com/office/drawing/2014/main" id="{D7D160A9-52D4-4431-8C05-71BB59428579}"/>
              </a:ext>
            </a:extLst>
          </p:cNvPr>
          <p:cNvSpPr/>
          <p:nvPr userDrawn="1"/>
        </p:nvSpPr>
        <p:spPr>
          <a:xfrm>
            <a:off x="432000" y="5042936"/>
            <a:ext cx="234000" cy="13828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LogoAPI">
            <a:extLst>
              <a:ext uri="{FF2B5EF4-FFF2-40B4-BE49-F238E27FC236}">
                <a16:creationId xmlns:a16="http://schemas.microsoft.com/office/drawing/2014/main" id="{49D9334D-EB9B-4C34-B5E2-27905BC5B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2000"/>
            <a:ext cx="2523749" cy="381001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9D4395-96A5-4372-B89A-1B1F5E66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000" y="5904000"/>
            <a:ext cx="7416000" cy="288000"/>
          </a:xfrm>
          <a:solidFill>
            <a:srgbClr val="FFFFFF">
              <a:alpha val="0"/>
            </a:srgbClr>
          </a:solidFill>
        </p:spPr>
        <p:txBody>
          <a:bodyPr anchor="t" anchorCtr="0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20" name="Místo">
            <a:extLst>
              <a:ext uri="{FF2B5EF4-FFF2-40B4-BE49-F238E27FC236}">
                <a16:creationId xmlns:a16="http://schemas.microsoft.com/office/drawing/2014/main" id="{2C35A18A-AEDB-4117-AEEC-4B7E41DD3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5652000"/>
            <a:ext cx="7416000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Místo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5364000"/>
            <a:ext cx="7415987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Titul Jméno Příjmení, Titul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283" y="1306312"/>
            <a:ext cx="6719090" cy="2246875"/>
          </a:xfrm>
        </p:spPr>
        <p:txBody>
          <a:bodyPr lIns="432000" tIns="360000" rIns="144000" anchor="t" anchorCtr="0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sk-SK" dirty="0"/>
              <a:t>N</a:t>
            </a:r>
            <a:r>
              <a:rPr lang="cs-CZ" dirty="0" err="1"/>
              <a:t>ázev</a:t>
            </a:r>
            <a:r>
              <a:rPr lang="cs-CZ" dirty="0"/>
              <a:t> prezentace API - obecní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1994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823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04A806EC-57C8-4AEF-BAAF-702698AEF03D}"/>
              </a:ext>
            </a:extLst>
          </p:cNvPr>
          <p:cNvCxnSpPr/>
          <p:nvPr userDrawn="1"/>
        </p:nvCxnSpPr>
        <p:spPr>
          <a:xfrm>
            <a:off x="0" y="55728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6E0036B3-2260-4277-AB02-15CC4C88949C}"/>
              </a:ext>
            </a:extLst>
          </p:cNvPr>
          <p:cNvCxnSpPr/>
          <p:nvPr userDrawn="1"/>
        </p:nvCxnSpPr>
        <p:spPr>
          <a:xfrm>
            <a:off x="0" y="5846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C999B430-1C63-4E7A-A77E-6121DED96CFB}"/>
              </a:ext>
            </a:extLst>
          </p:cNvPr>
          <p:cNvCxnSpPr/>
          <p:nvPr userDrawn="1"/>
        </p:nvCxnSpPr>
        <p:spPr>
          <a:xfrm>
            <a:off x="0" y="61236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9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EBD838-0E50-4C73-9DD8-F3C3AD1D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948D08-BDB7-4AB6-ACA9-F16A0429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88C0484-EBCD-4364-A195-88E62877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Kruh OSA1 tyrkysový">
            <a:extLst>
              <a:ext uri="{FF2B5EF4-FFF2-40B4-BE49-F238E27FC236}">
                <a16:creationId xmlns:a16="http://schemas.microsoft.com/office/drawing/2014/main" id="{AC85BA27-338D-F9D7-ABEC-1480CA4A8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3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modr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2" y="431286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7EE6B63-F156-4FC0-8B6B-0FDD4DEAABD2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CB4B5DE4-3972-4A06-8104-6C6272281E89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5D5B6C4E-A41F-4442-BD0E-BEAB534C3D1A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333FCD22-73F0-4D9B-85EE-1CCA2D550F86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843B477-52F0-4518-8132-66E566A9AE4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8065BA-70B8-4756-BB71-FA668B39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8F38BF-AF16-4E42-90F6-4BC5BD1C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F5FE71-6DFF-45F4-95A1-9C68BFA6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D83B1A33-98B4-449A-5953-F814A8CC74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8041" y="3429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70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61" y="3197318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2819" y="1791123"/>
            <a:ext cx="4276467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EF3496A-5C6D-44B3-8F5E-6C0F84C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A818232-C72F-46F6-873A-2A2FAE87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E14A52-27BC-43DE-A9B6-1E8CFD6D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7DBFB5E5-1E45-DB14-1150-51E53E59E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ACC3BA-813C-4BCF-9645-3B725D32AB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16A1DB3-AD87-4C7B-901A-4D4C796E12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E0332CA3-4652-4D1E-8661-F417289CF4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7316426-426D-465E-AF20-AB7357804E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38D6E559-66D9-BAEF-F6BE-87FD2C2EC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5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F4FAD5-7A20-485B-98D4-10AC06F9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318889-B46F-4106-A30C-32CBFE3527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733B33-94CA-45B2-8828-85FAF04F8F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AC7DB7-0AE6-4310-92C4-2680DD0285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9D6AE830-0C20-B47A-93E4-1F5724D63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1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60C474-EF68-4541-A755-76B4BB45B0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5B2CD2-49A7-4816-A0F0-10E49307D5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6E3709-EFF4-4B51-B865-3605AC7F48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D9E18546-B61C-E011-E505-30FD88B8CF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9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obrázku 4">
            <a:extLst>
              <a:ext uri="{FF2B5EF4-FFF2-40B4-BE49-F238E27FC236}">
                <a16:creationId xmlns:a16="http://schemas.microsoft.com/office/drawing/2014/main" id="{167E9607-3A08-4652-9EF7-85A138C9DA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96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3044E4-D7AE-4946-AD10-0D60A4D0E1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23C3F-DBA2-476E-87D3-84E63876D8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841E3F-42E1-418E-ADF7-82A29C7BDB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C465AF3F-33A4-FF86-6764-7231CBAD9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4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39B589-0EB9-4B5B-8FC4-C95DF27F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03F52F-35FF-467C-8B21-16B31238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5C8D71-0BF0-43C2-91D2-5729DA09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Kruh OSA1 tyrkysový">
            <a:extLst>
              <a:ext uri="{FF2B5EF4-FFF2-40B4-BE49-F238E27FC236}">
                <a16:creationId xmlns:a16="http://schemas.microsoft.com/office/drawing/2014/main" id="{FCEF2AAA-6D4B-99D2-F5E7-8B48D7B7E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87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23" y="429858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ysClr val="windowText" lastClr="0000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03B1215B-09C0-D4F3-CB04-4EFC56409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8041" y="345888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OP 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 - překrytí">
            <a:extLst>
              <a:ext uri="{FF2B5EF4-FFF2-40B4-BE49-F238E27FC236}">
                <a16:creationId xmlns:a16="http://schemas.microsoft.com/office/drawing/2014/main" id="{D94973E4-6901-4427-B30F-1B82FB5AA8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modrý pod obrázkem">
            <a:extLst>
              <a:ext uri="{FF2B5EF4-FFF2-40B4-BE49-F238E27FC236}">
                <a16:creationId xmlns:a16="http://schemas.microsoft.com/office/drawing/2014/main" id="{DF4A305A-2B1C-468B-A278-62BD1EC5CBEB}"/>
              </a:ext>
            </a:extLst>
          </p:cNvPr>
          <p:cNvSpPr/>
          <p:nvPr userDrawn="1"/>
        </p:nvSpPr>
        <p:spPr>
          <a:xfrm>
            <a:off x="431283" y="1296000"/>
            <a:ext cx="8280000" cy="5130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žlutý malý">
            <a:extLst>
              <a:ext uri="{FF2B5EF4-FFF2-40B4-BE49-F238E27FC236}">
                <a16:creationId xmlns:a16="http://schemas.microsoft.com/office/drawing/2014/main" id="{D7D160A9-52D4-4431-8C05-71BB59428579}"/>
              </a:ext>
            </a:extLst>
          </p:cNvPr>
          <p:cNvSpPr/>
          <p:nvPr userDrawn="1"/>
        </p:nvSpPr>
        <p:spPr>
          <a:xfrm>
            <a:off x="432000" y="5042936"/>
            <a:ext cx="234000" cy="13828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LogoAPI">
            <a:extLst>
              <a:ext uri="{FF2B5EF4-FFF2-40B4-BE49-F238E27FC236}">
                <a16:creationId xmlns:a16="http://schemas.microsoft.com/office/drawing/2014/main" id="{49D9334D-EB9B-4C34-B5E2-27905BC5B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2000"/>
            <a:ext cx="2523749" cy="381001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9D4395-96A5-4372-B89A-1B1F5E66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000" y="5904000"/>
            <a:ext cx="7416000" cy="288000"/>
          </a:xfrm>
          <a:solidFill>
            <a:srgbClr val="FFFFFF">
              <a:alpha val="0"/>
            </a:srgbClr>
          </a:solidFill>
        </p:spPr>
        <p:txBody>
          <a:bodyPr anchor="t" anchorCtr="0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20" name="Místo">
            <a:extLst>
              <a:ext uri="{FF2B5EF4-FFF2-40B4-BE49-F238E27FC236}">
                <a16:creationId xmlns:a16="http://schemas.microsoft.com/office/drawing/2014/main" id="{2C35A18A-AEDB-4117-AEEC-4B7E41DD3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5652000"/>
            <a:ext cx="7416000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Místo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5364000"/>
            <a:ext cx="7415987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Titul Jméno Příjmení, Titul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1994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823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04A806EC-57C8-4AEF-BAAF-702698AEF03D}"/>
              </a:ext>
            </a:extLst>
          </p:cNvPr>
          <p:cNvCxnSpPr/>
          <p:nvPr userDrawn="1"/>
        </p:nvCxnSpPr>
        <p:spPr>
          <a:xfrm>
            <a:off x="0" y="55728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6E0036B3-2260-4277-AB02-15CC4C88949C}"/>
              </a:ext>
            </a:extLst>
          </p:cNvPr>
          <p:cNvCxnSpPr/>
          <p:nvPr userDrawn="1"/>
        </p:nvCxnSpPr>
        <p:spPr>
          <a:xfrm>
            <a:off x="0" y="5846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C999B430-1C63-4E7A-A77E-6121DED96CFB}"/>
              </a:ext>
            </a:extLst>
          </p:cNvPr>
          <p:cNvCxnSpPr/>
          <p:nvPr userDrawn="1"/>
        </p:nvCxnSpPr>
        <p:spPr>
          <a:xfrm>
            <a:off x="0" y="61236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 descr="Obsah obrázku text&#10;&#10;Popis byl vytvořen automaticky">
            <a:extLst>
              <a:ext uri="{FF2B5EF4-FFF2-40B4-BE49-F238E27FC236}">
                <a16:creationId xmlns:a16="http://schemas.microsoft.com/office/drawing/2014/main" id="{72C9EC45-DD94-D6A0-0F8D-FC11BDE66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600" y="3958895"/>
            <a:ext cx="3620134" cy="810005"/>
          </a:xfrm>
          <a:prstGeom prst="rect">
            <a:avLst/>
          </a:prstGeom>
        </p:spPr>
      </p:pic>
      <p:sp>
        <p:nvSpPr>
          <p:cNvPr id="19" name="Obdélník modrý průhledný">
            <a:extLst>
              <a:ext uri="{FF2B5EF4-FFF2-40B4-BE49-F238E27FC236}">
                <a16:creationId xmlns:a16="http://schemas.microsoft.com/office/drawing/2014/main" id="{B95ACA3A-6DC2-CBDD-C6E5-E5C0E2871166}"/>
              </a:ext>
            </a:extLst>
          </p:cNvPr>
          <p:cNvSpPr/>
          <p:nvPr userDrawn="1"/>
        </p:nvSpPr>
        <p:spPr>
          <a:xfrm>
            <a:off x="431283" y="1295690"/>
            <a:ext cx="6719090" cy="2472207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285C634-DF9B-DF3A-C654-100B3443D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283" y="1306312"/>
            <a:ext cx="6719090" cy="2246875"/>
          </a:xfrm>
        </p:spPr>
        <p:txBody>
          <a:bodyPr lIns="432000" tIns="360000" rIns="144000" anchor="t" anchorCtr="0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sk-SK" dirty="0"/>
              <a:t>N</a:t>
            </a:r>
            <a:r>
              <a:rPr lang="cs-CZ" dirty="0" err="1"/>
              <a:t>ázev</a:t>
            </a:r>
            <a:r>
              <a:rPr lang="cs-CZ" dirty="0"/>
              <a:t> prezentace API – OP TAK verze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18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41" y="3198033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2155" y="1791123"/>
            <a:ext cx="3166792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66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2014444F-6471-75E8-6BF7-C064318477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84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B54F25A8-4DCD-9572-E73D-711FCF6C7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30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787B4D40-2CCA-02CC-90ED-108BA0485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4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F40B39F5-28C7-4FB7-E911-3EF940F89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23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3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051E4413-492B-5A92-A542-2DB655FCB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1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Kruh OSA1 tyrkysový">
            <a:extLst>
              <a:ext uri="{FF2B5EF4-FFF2-40B4-BE49-F238E27FC236}">
                <a16:creationId xmlns:a16="http://schemas.microsoft.com/office/drawing/2014/main" id="{BDF15A43-444C-ED97-F1B9-092193B34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59" y="429858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03B1215B-09C0-D4F3-CB04-4EFC56409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8041" y="345888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2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41" y="3196605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8164" y="1791123"/>
            <a:ext cx="2936421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0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EC882448-E05C-3501-6116-8BB1DA654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řekrytí bílé">
            <a:extLst>
              <a:ext uri="{FF2B5EF4-FFF2-40B4-BE49-F238E27FC236}">
                <a16:creationId xmlns:a16="http://schemas.microsoft.com/office/drawing/2014/main" id="{8348944A-C34C-4FB5-9727-6CD896E180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modrý">
            <a:extLst>
              <a:ext uri="{FF2B5EF4-FFF2-40B4-BE49-F238E27FC236}">
                <a16:creationId xmlns:a16="http://schemas.microsoft.com/office/drawing/2014/main" id="{1A1EB5FE-167D-4BED-ABD8-FFE64182F6B6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2124000"/>
            <a:ext cx="7415984" cy="3870000"/>
          </a:xfrm>
          <a:solidFill>
            <a:srgbClr val="FFFFFF">
              <a:alpha val="0"/>
            </a:srgbClr>
          </a:solidFill>
        </p:spPr>
        <p:txBody>
          <a:bodyPr/>
          <a:lstStyle>
            <a:lvl1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Položka obsahu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431999"/>
            <a:ext cx="7415991" cy="1224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Obsah</a:t>
            </a:r>
            <a:endParaRPr lang="en-US" dirty="0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56551BDC-6336-460A-BC03-8C0DD565AE3F}"/>
              </a:ext>
            </a:extLst>
          </p:cNvPr>
          <p:cNvCxnSpPr/>
          <p:nvPr userDrawn="1"/>
        </p:nvCxnSpPr>
        <p:spPr>
          <a:xfrm>
            <a:off x="0" y="1148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EFBF4D4E-E178-49C7-8154-634234299AE6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 hidden="1">
            <a:extLst>
              <a:ext uri="{FF2B5EF4-FFF2-40B4-BE49-F238E27FC236}">
                <a16:creationId xmlns:a16="http://schemas.microsoft.com/office/drawing/2014/main" id="{CD054146-93DE-44F3-9956-F66209F6D49A}"/>
              </a:ext>
            </a:extLst>
          </p:cNvPr>
          <p:cNvCxnSpPr/>
          <p:nvPr userDrawn="1"/>
        </p:nvCxnSpPr>
        <p:spPr>
          <a:xfrm>
            <a:off x="0" y="2311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 hidden="1">
            <a:extLst>
              <a:ext uri="{FF2B5EF4-FFF2-40B4-BE49-F238E27FC236}">
                <a16:creationId xmlns:a16="http://schemas.microsoft.com/office/drawing/2014/main" id="{0F1D0507-01EA-4B3B-ACE4-9422D6896EB9}"/>
              </a:ext>
            </a:extLst>
          </p:cNvPr>
          <p:cNvCxnSpPr/>
          <p:nvPr userDrawn="1"/>
        </p:nvCxnSpPr>
        <p:spPr>
          <a:xfrm>
            <a:off x="152400" y="27756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12F758-4405-495B-807B-BA4ACBB1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606D43-00FE-4796-B95C-49822CD5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485DAC75-4702-4C86-81E1-5DEE58CA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314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Kruh OSA1 tyrkysový">
            <a:extLst>
              <a:ext uri="{FF2B5EF4-FFF2-40B4-BE49-F238E27FC236}">
                <a16:creationId xmlns:a16="http://schemas.microsoft.com/office/drawing/2014/main" id="{573463D8-285F-36D0-C522-DF5CFECB4F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65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Kruh OSA1 tyrkysový">
            <a:extLst>
              <a:ext uri="{FF2B5EF4-FFF2-40B4-BE49-F238E27FC236}">
                <a16:creationId xmlns:a16="http://schemas.microsoft.com/office/drawing/2014/main" id="{4DABD8BC-889C-B779-9C80-E899DC7E1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0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EF9534BE-1CED-FC76-8037-96678ED933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5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3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Kruh OSA1 tyrkysový">
            <a:extLst>
              <a:ext uri="{FF2B5EF4-FFF2-40B4-BE49-F238E27FC236}">
                <a16:creationId xmlns:a16="http://schemas.microsoft.com/office/drawing/2014/main" id="{F726AE55-4A04-0EF4-C8BF-186B36AB3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0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3A41388B-47D9-90DD-D733-A3F2DEE9D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12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59" y="430572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03B1215B-09C0-D4F3-CB04-4EFC56409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8041" y="345888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85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2" y="3198033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8164" y="1878612"/>
            <a:ext cx="2936421" cy="7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92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1028A7E4-DBDB-BACF-1121-DF5A538EB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6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10BD9E14-0F94-4E95-266E-C4AF957C2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7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4C4A7495-BD16-EF00-D93B-63D6FE967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obecná žlut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Kruhy pro všechny kapitoly">
            <a:extLst>
              <a:ext uri="{FF2B5EF4-FFF2-40B4-BE49-F238E27FC236}">
                <a16:creationId xmlns:a16="http://schemas.microsoft.com/office/drawing/2014/main" id="{D5A456B6-1D2B-49B2-AE28-AF3206909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1286"/>
            <a:ext cx="8281433" cy="5995428"/>
          </a:xfrm>
          <a:prstGeom prst="rect">
            <a:avLst/>
          </a:prstGeom>
        </p:spPr>
      </p:pic>
      <p:pic>
        <p:nvPicPr>
          <p:cNvPr id="11" name="Kapitola kruh žlutý">
            <a:extLst>
              <a:ext uri="{FF2B5EF4-FFF2-40B4-BE49-F238E27FC236}">
                <a16:creationId xmlns:a16="http://schemas.microsoft.com/office/drawing/2014/main" id="{33DE3FC4-C3A6-45F8-9A7F-EADB3297B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0" y="2394942"/>
            <a:ext cx="3172974" cy="3179070"/>
          </a:xfrm>
          <a:prstGeom prst="rect">
            <a:avLst/>
          </a:prstGeom>
        </p:spPr>
      </p:pic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žlut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rgbClr val="C9D417"/>
          </a:solidFill>
          <a:ln>
            <a:solidFill>
              <a:srgbClr val="C9D4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0" y="430572"/>
            <a:ext cx="5572800" cy="3027600"/>
          </a:xfrm>
          <a:solidFill>
            <a:srgbClr val="C9D417">
              <a:alpha val="0"/>
            </a:srgbClr>
          </a:solidFill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8" name="Bílý rám">
            <a:extLst>
              <a:ext uri="{FF2B5EF4-FFF2-40B4-BE49-F238E27FC236}">
                <a16:creationId xmlns:a16="http://schemas.microsoft.com/office/drawing/2014/main" id="{D86AC863-739E-461B-99D4-AAE9D02CE856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4E8FFCA-23E5-4ED2-9267-84D5FBFE16ED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717A5CD8-09CE-40FF-A95A-98E1D35916DE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043598FA-B018-4F3D-8A92-2167E57802B5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9ACD0021-3556-4A8A-9360-21240ACDEB3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CAD2B14D-5F8D-45DF-A75A-C86510F4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AF47D0E8-25D2-4529-B3F2-4E4BAF3B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29C95F39-E45C-4C05-B511-6C2DF8CD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155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59464490-173C-F466-CA6A-4A4B89F34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64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3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A15ACBDF-B529-A769-1119-F2731902D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85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Kruh OSA1 tyrkysový">
            <a:extLst>
              <a:ext uri="{FF2B5EF4-FFF2-40B4-BE49-F238E27FC236}">
                <a16:creationId xmlns:a16="http://schemas.microsoft.com/office/drawing/2014/main" id="{53EE8392-B4CE-8BDB-1F8C-33F76FFE0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E2CC0-22FA-45FE-A582-D338BD83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21A47B-3E3C-436C-B379-00275E3A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75CD5-5C32-4695-8CEB-E62BC84A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40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2993A2-6E62-4BE4-87C5-1ECE9E85C6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0" y="2159995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18459-BE88-48C0-9751-BEDAE6839D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E175AC-08F4-498A-A61E-4A62E1DB85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C075DC-1B46-4AA5-ADA0-894749F5A4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61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B22781-36B7-4B25-B72D-1023FD0AD6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F644A7-B25E-4995-A7E7-390EA071B9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BA73B5-3B98-4661-959B-A983F836A5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36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828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94AFF9-638B-455D-87BB-F0C58D2D6B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3449FE-EB75-4C6F-9AC3-E972EC1D8C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00027-E506-411D-8AFD-DF019F85CF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0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modrý pod nadpisem">
            <a:extLst>
              <a:ext uri="{FF2B5EF4-FFF2-40B4-BE49-F238E27FC236}">
                <a16:creationId xmlns:a16="http://schemas.microsoft.com/office/drawing/2014/main" id="{BEBC178C-2888-4222-8CD7-CE9CFA8319B7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žlutý malý">
            <a:extLst>
              <a:ext uri="{FF2B5EF4-FFF2-40B4-BE49-F238E27FC236}">
                <a16:creationId xmlns:a16="http://schemas.microsoft.com/office/drawing/2014/main" id="{AA08E7F5-E4B0-4F54-BF36-75D2D62FE566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rgbClr val="C9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ruh žlutý modré pozadí" hidden="1">
            <a:extLst>
              <a:ext uri="{FF2B5EF4-FFF2-40B4-BE49-F238E27FC236}">
                <a16:creationId xmlns:a16="http://schemas.microsoft.com/office/drawing/2014/main" id="{60A34BA6-F209-41E7-9B75-E0DE4331E2B8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214"/>
            <a:ext cx="1115570" cy="1115570"/>
          </a:xfrm>
          <a:prstGeom prst="rect">
            <a:avLst/>
          </a:prstGeom>
        </p:spPr>
      </p:pic>
      <p:pic>
        <p:nvPicPr>
          <p:cNvPr id="10" name="Kruh žlutý">
            <a:extLst>
              <a:ext uri="{FF2B5EF4-FFF2-40B4-BE49-F238E27FC236}">
                <a16:creationId xmlns:a16="http://schemas.microsoft.com/office/drawing/2014/main" id="{5F1317D2-E7CE-4216-92BA-7A7F60C01B0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213"/>
            <a:ext cx="1115570" cy="11155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5196" y="431999"/>
            <a:ext cx="6483170" cy="1332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159996"/>
            <a:ext cx="8280000" cy="42660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6426000"/>
            <a:ext cx="1404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6A17121-1A2E-40E5-9CBF-6DC45F065D12}" type="datetimeFigureOut">
              <a:rPr lang="cs-CZ" smtClean="0"/>
              <a:pPr/>
              <a:t>09.01.2024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1999" y="6426000"/>
            <a:ext cx="5400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000" y="6426000"/>
            <a:ext cx="1404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9D742A61-1D13-45A6-A88C-2EC782B865DC}"/>
              </a:ext>
            </a:extLst>
          </p:cNvPr>
          <p:cNvCxnSpPr/>
          <p:nvPr userDrawn="1"/>
        </p:nvCxnSpPr>
        <p:spPr>
          <a:xfrm>
            <a:off x="43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28B69BC5-2175-46D1-8681-1D56B8404A0A}"/>
              </a:ext>
            </a:extLst>
          </p:cNvPr>
          <p:cNvCxnSpPr/>
          <p:nvPr userDrawn="1"/>
        </p:nvCxnSpPr>
        <p:spPr>
          <a:xfrm>
            <a:off x="871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 hidden="1">
            <a:extLst>
              <a:ext uri="{FF2B5EF4-FFF2-40B4-BE49-F238E27FC236}">
                <a16:creationId xmlns:a16="http://schemas.microsoft.com/office/drawing/2014/main" id="{E4D7B208-DDE8-4E51-8569-48D3852242A5}"/>
              </a:ext>
            </a:extLst>
          </p:cNvPr>
          <p:cNvCxnSpPr/>
          <p:nvPr userDrawn="1"/>
        </p:nvCxnSpPr>
        <p:spPr>
          <a:xfrm>
            <a:off x="0" y="432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A6620084-B6E8-4B5A-8D50-5C851BCD75CE}"/>
              </a:ext>
            </a:extLst>
          </p:cNvPr>
          <p:cNvCxnSpPr/>
          <p:nvPr userDrawn="1"/>
        </p:nvCxnSpPr>
        <p:spPr>
          <a:xfrm>
            <a:off x="0" y="1764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EE793F4C-3F39-40BC-A0F6-473BB23B6532}"/>
              </a:ext>
            </a:extLst>
          </p:cNvPr>
          <p:cNvCxnSpPr/>
          <p:nvPr userDrawn="1"/>
        </p:nvCxnSpPr>
        <p:spPr>
          <a:xfrm>
            <a:off x="0" y="6426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4382475F-C424-409A-97E0-9F0991E0D520}"/>
              </a:ext>
            </a:extLst>
          </p:cNvPr>
          <p:cNvCxnSpPr/>
          <p:nvPr userDrawn="1"/>
        </p:nvCxnSpPr>
        <p:spPr>
          <a:xfrm>
            <a:off x="0" y="2160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E08BC050-6912-4DA6-9BAE-1DFBBFB11E47}"/>
              </a:ext>
            </a:extLst>
          </p:cNvPr>
          <p:cNvCxnSpPr/>
          <p:nvPr userDrawn="1"/>
        </p:nvCxnSpPr>
        <p:spPr>
          <a:xfrm>
            <a:off x="18252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 hidden="1">
            <a:extLst>
              <a:ext uri="{FF2B5EF4-FFF2-40B4-BE49-F238E27FC236}">
                <a16:creationId xmlns:a16="http://schemas.microsoft.com/office/drawing/2014/main" id="{04836462-3D87-4FC4-9F1F-0DF7CD42B651}"/>
              </a:ext>
            </a:extLst>
          </p:cNvPr>
          <p:cNvCxnSpPr/>
          <p:nvPr userDrawn="1"/>
        </p:nvCxnSpPr>
        <p:spPr>
          <a:xfrm>
            <a:off x="576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 hidden="1">
            <a:extLst>
              <a:ext uri="{FF2B5EF4-FFF2-40B4-BE49-F238E27FC236}">
                <a16:creationId xmlns:a16="http://schemas.microsoft.com/office/drawing/2014/main" id="{93F834A8-9D68-4945-9BFD-74CDC7C34B96}"/>
              </a:ext>
            </a:extLst>
          </p:cNvPr>
          <p:cNvCxnSpPr/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 hidden="1">
            <a:extLst>
              <a:ext uri="{FF2B5EF4-FFF2-40B4-BE49-F238E27FC236}">
                <a16:creationId xmlns:a16="http://schemas.microsoft.com/office/drawing/2014/main" id="{4FD96091-26E8-455A-8555-97ED26C266A7}"/>
              </a:ext>
            </a:extLst>
          </p:cNvPr>
          <p:cNvCxnSpPr/>
          <p:nvPr userDrawn="1"/>
        </p:nvCxnSpPr>
        <p:spPr>
          <a:xfrm>
            <a:off x="0" y="25560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 hidden="1">
            <a:extLst>
              <a:ext uri="{FF2B5EF4-FFF2-40B4-BE49-F238E27FC236}">
                <a16:creationId xmlns:a16="http://schemas.microsoft.com/office/drawing/2014/main" id="{A0482118-514E-4D52-A900-B84FE6FB329A}"/>
              </a:ext>
            </a:extLst>
          </p:cNvPr>
          <p:cNvCxnSpPr/>
          <p:nvPr userDrawn="1"/>
        </p:nvCxnSpPr>
        <p:spPr>
          <a:xfrm>
            <a:off x="0" y="4136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2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1" r:id="rId2"/>
    <p:sldLayoutId id="2147483726" r:id="rId3"/>
    <p:sldLayoutId id="2147483668" r:id="rId4"/>
    <p:sldLayoutId id="2147483671" r:id="rId5"/>
    <p:sldLayoutId id="2147483662" r:id="rId6"/>
    <p:sldLayoutId id="2147483669" r:id="rId7"/>
    <p:sldLayoutId id="2147483670" r:id="rId8"/>
    <p:sldLayoutId id="2147483680" r:id="rId9"/>
    <p:sldLayoutId id="2147483685" r:id="rId10"/>
    <p:sldLayoutId id="2147483666" r:id="rId11"/>
    <p:sldLayoutId id="2147483682" r:id="rId12"/>
    <p:sldLayoutId id="2147483672" r:id="rId13"/>
    <p:sldLayoutId id="2147483720" r:id="rId14"/>
    <p:sldLayoutId id="2147483676" r:id="rId15"/>
    <p:sldLayoutId id="2147483683" r:id="rId16"/>
    <p:sldLayoutId id="2147483684" r:id="rId17"/>
    <p:sldLayoutId id="2147483686" r:id="rId18"/>
    <p:sldLayoutId id="2147483687" r:id="rId19"/>
    <p:sldLayoutId id="2147483688" r:id="rId20"/>
    <p:sldLayoutId id="2147483673" r:id="rId21"/>
    <p:sldLayoutId id="2147483721" r:id="rId22"/>
    <p:sldLayoutId id="214748367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74" r:id="rId29"/>
    <p:sldLayoutId id="2147483722" r:id="rId30"/>
    <p:sldLayoutId id="2147483677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23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24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324000" algn="l" defTabSz="914400" rtl="0" eaLnBrk="1" latinLnBrk="0" hangingPunct="1">
        <a:lnSpc>
          <a:spcPct val="100000"/>
        </a:lnSpc>
        <a:spcBef>
          <a:spcPts val="500"/>
        </a:spcBef>
        <a:buFont typeface="Calibri Light" panose="020F030202020403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A6F8CCE-8189-8A6D-9CD7-248E4E1DF67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cs-CZ" sz="1400" b="1" dirty="0">
                <a:solidFill>
                  <a:schemeClr val="tx2"/>
                </a:solidFill>
              </a:rPr>
              <a:t>Způsobilé výdaje</a:t>
            </a:r>
          </a:p>
          <a:p>
            <a:endParaRPr lang="cs-CZ" sz="12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schemeClr val="tx2"/>
                </a:solidFill>
              </a:rPr>
              <a:t>Dlouhodobý hmotný majetek </a:t>
            </a:r>
          </a:p>
          <a:p>
            <a:pPr marL="753750" lvl="2" indent="-285750" algn="just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2"/>
                </a:solidFill>
              </a:rPr>
              <a:t>výrobní stroje, manipulační systémy, měřící   a testovací stanice, ICT systémy, vybavení prodejny 24/7 </a:t>
            </a:r>
          </a:p>
          <a:p>
            <a:pPr marL="753750" lvl="2" indent="-285750" algn="just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2"/>
                </a:solidFill>
              </a:rPr>
              <a:t>např. stroje s automatizací, oční laser, pila na krácení železa, automatická prádelna, fitness centrum aj.</a:t>
            </a:r>
          </a:p>
          <a:p>
            <a:pPr algn="just"/>
            <a:endParaRPr lang="cs-CZ" sz="12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schemeClr val="tx2"/>
                </a:solidFill>
              </a:rPr>
              <a:t>Dlouhodobý nehmotný majetek</a:t>
            </a:r>
          </a:p>
          <a:p>
            <a:pPr marL="753750" lvl="2" indent="-285750" algn="just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2"/>
                </a:solidFill>
              </a:rPr>
              <a:t>např. software, webové stránky aj</a:t>
            </a:r>
          </a:p>
          <a:p>
            <a:pPr marL="753750" lvl="2" indent="-285750" algn="just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2"/>
                </a:solidFill>
              </a:rPr>
              <a:t>Výdaje na předplacený SW lze čerpat pouze po dobu realizace. </a:t>
            </a:r>
          </a:p>
          <a:p>
            <a:pPr algn="just"/>
            <a:endParaRPr lang="cs-CZ" sz="12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schemeClr val="tx2"/>
                </a:solidFill>
              </a:rPr>
              <a:t>Služby</a:t>
            </a:r>
          </a:p>
          <a:p>
            <a:pPr marL="753750" lvl="2" indent="-285750" algn="just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2"/>
                </a:solidFill>
              </a:rPr>
              <a:t>předplatné cloudových služeb po dobu realizace</a:t>
            </a:r>
          </a:p>
          <a:p>
            <a:pPr algn="just"/>
            <a:endParaRPr lang="cs-CZ" sz="12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schemeClr val="tx2"/>
                </a:solidFill>
              </a:rPr>
              <a:t>Nepřímé náklady</a:t>
            </a:r>
          </a:p>
          <a:p>
            <a:pPr marL="753750" lvl="2" indent="-285750" algn="just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2"/>
                </a:solidFill>
              </a:rPr>
              <a:t>7% z přímých způsobilých výdajů</a:t>
            </a:r>
          </a:p>
          <a:p>
            <a:pPr marL="753750" lvl="2" indent="-285750" algn="just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2"/>
                </a:solidFill>
              </a:rPr>
              <a:t>např. publicita, mzdy projektových pracovníků, odpisy, bankovní poplatky, marketing, propagace </a:t>
            </a:r>
          </a:p>
          <a:p>
            <a:endParaRPr lang="cs-CZ" sz="1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130E3-E786-D3C2-F256-839E6BD63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62" y="2595717"/>
            <a:ext cx="3968166" cy="33877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b="1" dirty="0">
                <a:solidFill>
                  <a:schemeClr val="tx2"/>
                </a:solidFill>
              </a:rPr>
              <a:t>Podporované aktivity: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2"/>
                </a:solidFill>
              </a:rPr>
              <a:t>pořízení nových technologických zařízení a vybavení vč. potřebné infrastruktury</a:t>
            </a:r>
          </a:p>
          <a:p>
            <a:pPr algn="just"/>
            <a:endParaRPr lang="cs-CZ" sz="14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2"/>
                </a:solidFill>
              </a:rPr>
              <a:t>pořízení výrobních strojů a zařízení, které zvýší technologickou úroveň MSP a jejich konkurenceschopnost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2"/>
                </a:solidFill>
              </a:rPr>
              <a:t>také zvýší digitalizaci a automatizaci výroby a zefektivní poskytování služeb nebo vytvoří podmínky pro jejich zavedení</a:t>
            </a:r>
          </a:p>
          <a:p>
            <a:pPr algn="just"/>
            <a:endParaRPr lang="cs-CZ" sz="1400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FE7DF8-B1BC-7ADF-A670-FA835EAE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PRO MAS (CLLD)</a:t>
            </a:r>
          </a:p>
        </p:txBody>
      </p:sp>
    </p:spTree>
    <p:extLst>
      <p:ext uri="{BB962C8B-B14F-4D97-AF65-F5344CB8AC3E}">
        <p14:creationId xmlns:p14="http://schemas.microsoft.com/office/powerpoint/2010/main" val="376215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2D18C7F-EAB3-4564-93A4-59DB2070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97100" cy="4266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b="1" dirty="0" err="1">
                <a:solidFill>
                  <a:schemeClr val="tx2"/>
                </a:solidFill>
              </a:rPr>
              <a:t>NEpodporované</a:t>
            </a:r>
            <a:r>
              <a:rPr lang="cs-CZ" b="1" dirty="0">
                <a:solidFill>
                  <a:schemeClr val="tx2"/>
                </a:solidFill>
              </a:rPr>
              <a:t> aktivity: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stavební práce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prostá obnova majetku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pořízení kolových a pásových vozidel a kolových a pásových strojů včetně příslušenství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pořízení kancelářského nábytku a vybavení, regálů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pořízení repasovaných strojů a zařízení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testovací pracoviště, 3D tiskárny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69E5921-14C1-4943-B97B-9D30741D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196" y="431999"/>
            <a:ext cx="6483170" cy="1332000"/>
          </a:xfrm>
        </p:spPr>
        <p:txBody>
          <a:bodyPr anchor="ctr">
            <a:normAutofit/>
          </a:bodyPr>
          <a:lstStyle/>
          <a:p>
            <a:r>
              <a:rPr lang="cs-CZ" dirty="0"/>
              <a:t>TECHNOLOGIE PRO MAS (CLLD)</a:t>
            </a:r>
          </a:p>
        </p:txBody>
      </p:sp>
      <p:pic>
        <p:nvPicPr>
          <p:cNvPr id="8" name="Zástupný symbol obrázku 7" descr="Obsah obrázku Stopka, symbol, stop&#10;&#10;Popis byl vytvořen automaticky">
            <a:extLst>
              <a:ext uri="{FF2B5EF4-FFF2-40B4-BE49-F238E27FC236}">
                <a16:creationId xmlns:a16="http://schemas.microsoft.com/office/drawing/2014/main" id="{BACE832E-5088-B226-B687-B45724F96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325" r="1471" b="1839"/>
          <a:stretch/>
        </p:blipFill>
        <p:spPr>
          <a:xfrm>
            <a:off x="4763640" y="2109200"/>
            <a:ext cx="4018209" cy="4187566"/>
          </a:xfrm>
        </p:spPr>
      </p:pic>
    </p:spTree>
    <p:extLst>
      <p:ext uri="{BB962C8B-B14F-4D97-AF65-F5344CB8AC3E}">
        <p14:creationId xmlns:p14="http://schemas.microsoft.com/office/powerpoint/2010/main" val="356857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5D9088-33A9-1CA0-9780-3B377A2BE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Robotizace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fyzický úkon člověka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který neslouží přímo k výrobě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bude nahrazen fyzickým úkonem stroje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(např. pohyby výrobků, obrobků nebo materiálů, výměna nástrojů, regulace ventilů potrubí plynů či kapalin atp.) </a:t>
            </a:r>
          </a:p>
          <a:p>
            <a:pPr marL="342900" indent="-342900">
              <a:buAutoNum type="alphaLcParenR"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Automatizace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úsudek člověka bude nahrazen úsudkem SW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(např. spuštění, zastavení či přerušení operace, kalkulace ceny zakázky dle času a/nebo materiálu, výpočet mzdy na základě odpracovaného času, detekce chyby/zmetku, vyhodnocení fyzikálních veličin atp.) </a:t>
            </a:r>
          </a:p>
          <a:p>
            <a:pPr marL="342900" indent="-342900">
              <a:buAutoNum type="alphaLcParenR"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Digitalizace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výrobek bude vyvíjen v CAD/CAM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skladové hospodářství a zásoby budou systémově evidovány, EDI,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bude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implementován podnikový informační systém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(např. ERP, MES, APS, WMS apod.) 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D099EF4-B21F-1141-31C7-C411EC73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Příklady přijatelných záměrů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6281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505DB7A-BF7F-85CF-8A6A-18225420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arenR"/>
            </a:pP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Komunikační infrastruktura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budou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instalována zařízení určená k přenosu dat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(např. kabeláž, servery, komunikační převodníky mezi technologiemi a systémy, modemy, routery atp.)</a:t>
            </a:r>
          </a:p>
          <a:p>
            <a:pPr marL="342900" indent="-342900">
              <a:buAutoNum type="alphaLcParenR"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Identifikační infrastruktura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budou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implementovány prvky sloužící k identifikaci strojů, nástrojů, výrobků, materiálu či pracovníků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(např. čárové/QR kódy, RFID, CCID, čtečky, tablety atp.) </a:t>
            </a:r>
          </a:p>
          <a:p>
            <a:pPr marL="342900" indent="-342900">
              <a:buAutoNum type="alphaLcParenR"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Výpočetní technika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budou pořízena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zařízení potřebná k nezávadnému provozu a implementaci SW, která jsou součástí projektu 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(PC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800" b="0" i="0" dirty="0">
                <a:solidFill>
                  <a:srgbClr val="040C28"/>
                </a:solidFill>
                <a:effectLst/>
                <a:latin typeface="Google Sans"/>
              </a:rPr>
              <a:t>pokladny, zařízení pro synchronizaci a samočinné počítače).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Nejedná se o prostou obnovu majetku, pakliže je současné vybavení dostatečné pro provoz pořizovaných SW.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035C7AF-1BFE-0A32-89F0-9C0B47E4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Příklady přijatelných záměrů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233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9EF665F-DB45-9EEE-18E7-F647875A6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9" y="1954736"/>
            <a:ext cx="8421801" cy="4471264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Služby musí pro společnost přinášet nové funkcionality, nesmí se jednat o pouhou technologickou obměnu.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 každé položce dlouhodobého nehmotného majetku žadatel uvede, s jakou vnitropodnikovou činností souvisí, a které technologie jsou jejím prostřednictvím integrovány. </a:t>
            </a:r>
          </a:p>
          <a:p>
            <a:pPr lvl="0"/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Podmínka integrace technologií </a:t>
            </a:r>
            <a:r>
              <a:rPr lang="cs-CZ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nebude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splněna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pokud bude za vnitropodnikový systém vydáván řídicí systém </a:t>
            </a:r>
            <a:r>
              <a:rPr lang="cs-CZ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jedné </a:t>
            </a:r>
            <a:r>
              <a:rPr lang="cs-CZ" sz="17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konkrétní technologie.</a:t>
            </a:r>
            <a:endParaRPr lang="cs-CZ" sz="17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cs-CZ" sz="1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Jakmile se pořizují výrobní technologie – je nezbytné, aby byly vybaveny robotickou manipulací – nutno naprosto konkrétně uvést a vysvětlit. (Není-li výrobní technologie vybavena robotickou manipulací, nejde o ZV). </a:t>
            </a:r>
          </a:p>
          <a:p>
            <a:pPr lvl="0"/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 každé položce cloudových služeb žadatel uvede, jaká je jejich souvislost s podporovanými aktivitami projektu.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 potřeba projekt jasně a srozumitelně provázat s danou podporovanou aktivitou a toto provázání jasně vyargumentovat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CF5BBA4-5E0B-ED8A-4B9E-8CA277A5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Příklady přijatelných záměrů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8108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EF66E85-3DD1-02B7-576D-D4114A89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03" y="2043397"/>
            <a:ext cx="8478797" cy="459674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Pořízení nových technologií, které umožní zubní ordinaci </a:t>
            </a:r>
            <a:r>
              <a:rPr lang="cs-CZ" sz="1800" i="0" u="none" strike="noStrike" baseline="0" dirty="0" err="1">
                <a:solidFill>
                  <a:srgbClr val="0070C0"/>
                </a:solidFill>
                <a:latin typeface="Calibri" panose="020F0502020204030204" pitchFamily="34" charset="0"/>
              </a:rPr>
              <a:t>roboticky</a:t>
            </a:r>
            <a:r>
              <a:rPr lang="cs-CZ" sz="180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 vyrábět zubní náhrady.</a:t>
            </a:r>
            <a:r>
              <a:rPr lang="cs-CZ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Pomocí sestavy přístrojů a softwaru budeme schopni digitálně zaznamenat vztahy v dutině ústní u pacienta, navrhnout a realizovat náhradu zubu. Zubní náhrada bude vyráběna CAD/CAM technologií. Digitální otisky budou evidovány v cloudovém prostředí, které bude dostupné i ze stávajícího ordinačního systému X </a:t>
            </a:r>
            <a:r>
              <a:rPr lang="cs-CZ" sz="1800" b="0" i="0" u="none" strike="noStrike" baseline="0" dirty="0" err="1">
                <a:solidFill>
                  <a:schemeClr val="tx2"/>
                </a:solidFill>
                <a:latin typeface="Calibri" panose="020F0502020204030204" pitchFamily="34" charset="0"/>
              </a:rPr>
              <a:t>Dent</a:t>
            </a:r>
            <a:r>
              <a:rPr lang="cs-CZ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. Cloud bude sloužit jako úložiště pro všechny spolupracující lékaře, kteří budou potřebovat vyhotovit zubní náhradu. Na Cloud budou nahrávat digitální </a:t>
            </a:r>
            <a:r>
              <a:rPr lang="cs-CZ" sz="1800" b="0" i="0" u="none" strike="noStrike" baseline="0" dirty="0" err="1">
                <a:solidFill>
                  <a:schemeClr val="tx2"/>
                </a:solidFill>
                <a:latin typeface="Calibri" panose="020F0502020204030204" pitchFamily="34" charset="0"/>
              </a:rPr>
              <a:t>scan</a:t>
            </a:r>
            <a:r>
              <a:rPr lang="cs-CZ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úst pacienta.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CNC obráběcí centrum vč. integrace s nadřazeným podnikovým </a:t>
            </a:r>
            <a:r>
              <a:rPr lang="cs-CZ" sz="1800" i="0" u="none" strike="noStrike" baseline="0">
                <a:solidFill>
                  <a:srgbClr val="0070C0"/>
                </a:solidFill>
                <a:latin typeface="Calibri" panose="020F0502020204030204" pitchFamily="34" charset="0"/>
              </a:rPr>
              <a:t>integračním systémem</a:t>
            </a:r>
            <a:r>
              <a:rPr lang="cs-CZ" sz="1800" b="0" i="0" u="none" strike="noStrike" baseline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– automatizované posílání výrobních příkazů a operací, včetně pokynů k volbě správného nástroje ze zásobníku nástrojů, evidence dokončených výrobních operací, reporting. Stroj bude obsahovat kartu síťového rozhraní pro přenos řídících a programových dat a vzdálenou údržbu.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Manipulátor spolu s vibračním řadičem dílů</a:t>
            </a:r>
            <a:r>
              <a:rPr lang="cs-CZ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, jejichž prostřednictvím dojde k integraci automatizované manipulace do výrobního procesu a následnému správnému řazení dílů pro snadnější zpracovatelnost. Manipulátor bude datově integrovaný se stávajícím vnitropodnikovým systémem a komunikační infrastrukturou. Pořízené výrobní zařízení je možné instalovat ke stávající technologii CNC.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2D5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AE170A-81A1-0D4B-5FEB-89A2E0D6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Příklady podnikatelských záměrů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0443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C68D9F1-B1D3-7CBB-8049-AB05DD6BB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9" y="1886223"/>
            <a:ext cx="8438228" cy="47609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nový eshop/web a propojení se skladem,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pila na krácení železného materiálu vč. automatizovaného manipulátoru a integrace do nadřazeného podnikového software (ERP),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nákup inteligentní automatické pece vč. napojení na vnitropodnikový systém,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zřízení nového provozu prádelny vč. integrace do širšího systému firmy,</a:t>
            </a:r>
          </a:p>
          <a:p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automatizovaný brus na dioptrické čočky vč. systému do firmy,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nákup a uvedení do provozu rezervačního systému vč. napojení na IS,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technologie v gastro provozu za podmínky splnění automatizované manipulace a implementace firemního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0" i="0" u="none" strike="noStrike" baseline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cs-CZ" sz="1400" dirty="0">
                <a:solidFill>
                  <a:srgbClr val="FF0000"/>
                </a:solidFill>
              </a:rPr>
              <a:t>Firma plánuje nákup nového serveru a převedení stávajícího informačního systému Helios a docházkového systému na tento nový server. </a:t>
            </a:r>
          </a:p>
          <a:p>
            <a:r>
              <a:rPr lang="cs-CZ" sz="1400" dirty="0">
                <a:solidFill>
                  <a:srgbClr val="FF0000"/>
                </a:solidFill>
              </a:rPr>
              <a:t>- Jedná se o prostou obnovu majetku. Vždy je nezbytný prvek výrazného posunu oproti stávajícímu stavu. Nelze podpořit</a:t>
            </a:r>
          </a:p>
          <a:p>
            <a:endParaRPr lang="cs-CZ" sz="1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CCBA7E7-9B36-6730-DBA7-7033C074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Příklady přijatelných záměrů</a:t>
            </a:r>
            <a:endParaRPr lang="cs-CZ" sz="3200" dirty="0"/>
          </a:p>
        </p:txBody>
      </p:sp>
      <p:pic>
        <p:nvPicPr>
          <p:cNvPr id="4" name="Picture 2" descr="Ručně kreslený červený křížek, písmeno X a označení tahu štětcem sada vektorového designu. - Bez autorských poplatků Písmeno x vektorové obrázky">
            <a:extLst>
              <a:ext uri="{FF2B5EF4-FFF2-40B4-BE49-F238E27FC236}">
                <a16:creationId xmlns:a16="http://schemas.microsoft.com/office/drawing/2014/main" id="{1576F789-3D00-3201-0A75-00A141708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6723" r="53454" b="52454"/>
          <a:stretch/>
        </p:blipFill>
        <p:spPr bwMode="auto">
          <a:xfrm rot="10612506" flipV="1">
            <a:off x="4155866" y="4944330"/>
            <a:ext cx="646103" cy="64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47709"/>
      </p:ext>
    </p:extLst>
  </p:cSld>
  <p:clrMapOvr>
    <a:masterClrMapping/>
  </p:clrMapOvr>
</p:sld>
</file>

<file path=ppt/theme/theme1.xml><?xml version="1.0" encoding="utf-8"?>
<a:theme xmlns:a="http://schemas.openxmlformats.org/drawingml/2006/main" name="API 4x3">
  <a:themeElements>
    <a:clrScheme name="API OP TAK">
      <a:dk1>
        <a:srgbClr val="002E60"/>
      </a:dk1>
      <a:lt1>
        <a:sysClr val="window" lastClr="FFFFFF"/>
      </a:lt1>
      <a:dk2>
        <a:srgbClr val="000000"/>
      </a:dk2>
      <a:lt2>
        <a:srgbClr val="CAD400"/>
      </a:lt2>
      <a:accent1>
        <a:srgbClr val="002E60"/>
      </a:accent1>
      <a:accent2>
        <a:srgbClr val="BA5199"/>
      </a:accent2>
      <a:accent3>
        <a:srgbClr val="EF3E2D"/>
      </a:accent3>
      <a:accent4>
        <a:srgbClr val="FEC214"/>
      </a:accent4>
      <a:accent5>
        <a:srgbClr val="2DAD4A"/>
      </a:accent5>
      <a:accent6>
        <a:srgbClr val="32A4D5"/>
      </a:accent6>
      <a:hlink>
        <a:srgbClr val="009FE3"/>
      </a:hlink>
      <a:folHlink>
        <a:srgbClr val="CAD400"/>
      </a:folHlink>
    </a:clrScheme>
    <a:fontScheme name="Calibri - Calibri Ligh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Á ŠABLONA_PP - OP TAK" id="{60AFA1FE-427A-4C33-8611-ADA47318746E}" vid="{EFA68F73-CC16-4506-8329-BAD3F7403F2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Koment_x00e1__x0159_ xmlns="94c73014-2d47-4464-8eda-064c5291faa3" xsi:nil="true"/>
    <Odkaz xmlns="94c73014-2d47-4464-8eda-064c5291faa3">
      <Url xsi:nil="true"/>
      <Description xsi:nil="true"/>
    </Odkaz>
    <AlliumSigner xmlns="0ccbd45e-a229-4bce-9265-cc4149b21652">
      <Url xsi:nil="true"/>
      <Description xsi:nil="true"/>
    </AlliumSigner>
    <lcf76f155ced4ddcb4097134ff3c332f xmlns="94c73014-2d47-4464-8eda-064c5291faa3">
      <Terms xmlns="http://schemas.microsoft.com/office/infopath/2007/PartnerControls"/>
    </lcf76f155ced4ddcb4097134ff3c332f>
    <TaxCatchAll xmlns="0ccbd45e-a229-4bce-9265-cc4149b216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87A6A7A824C94A914D13223D6172A4" ma:contentTypeVersion="18" ma:contentTypeDescription="Vytvoří nový dokument" ma:contentTypeScope="" ma:versionID="572d65f0f0c20b23c51f580b16f81933">
  <xsd:schema xmlns:xsd="http://www.w3.org/2001/XMLSchema" xmlns:xs="http://www.w3.org/2001/XMLSchema" xmlns:p="http://schemas.microsoft.com/office/2006/metadata/properties" xmlns:ns1="http://schemas.microsoft.com/sharepoint/v3" xmlns:ns2="94c73014-2d47-4464-8eda-064c5291faa3" xmlns:ns3="0ccbd45e-a229-4bce-9265-cc4149b21652" targetNamespace="http://schemas.microsoft.com/office/2006/metadata/properties" ma:root="true" ma:fieldsID="53cf47a0b04078e3ea423e531a39ceae" ns1:_="" ns2:_="" ns3:_="">
    <xsd:import namespace="http://schemas.microsoft.com/sharepoint/v3"/>
    <xsd:import namespace="94c73014-2d47-4464-8eda-064c5291faa3"/>
    <xsd:import namespace="0ccbd45e-a229-4bce-9265-cc4149b21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Odkaz" minOccurs="0"/>
                <xsd:element ref="ns2:Koment_x00e1__x0159_" minOccurs="0"/>
                <xsd:element ref="ns3:AlliumSig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3014-2d47-4464-8eda-064c5291fa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f9141ba6-2462-43d2-8212-f490f9935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Odkaz" ma:index="23" nillable="true" ma:displayName="Odkaz" ma:format="Hyperlink" ma:internalName="Odkaz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Koment_x00e1__x0159_" ma:index="24" nillable="true" ma:displayName="Komentář" ma:format="Dropdown" ma:internalName="Koment_x00e1__x0159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bd45e-a229-4bce-9265-cc4149b2165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452eb4a-c709-44c6-8a04-dea1b0e59f66}" ma:internalName="TaxCatchAll" ma:showField="CatchAllData" ma:web="0ccbd45e-a229-4bce-9265-cc4149b21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AlliumSigner" ma:index="25" nillable="true" ma:displayName="Sign" ma:internalName="AlliumSign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83BB6C-5EEF-42A2-BF46-700F5B40B5B2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94c73014-2d47-4464-8eda-064c5291faa3"/>
    <ds:schemaRef ds:uri="http://schemas.microsoft.com/office/infopath/2007/PartnerControls"/>
    <ds:schemaRef ds:uri="http://schemas.microsoft.com/office/2006/documentManagement/types"/>
    <ds:schemaRef ds:uri="0ccbd45e-a229-4bce-9265-cc4149b2165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4725011-17BC-4734-BBD4-44EB27C5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AA8F5-07D9-4570-9372-C2CDB57E2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c73014-2d47-4464-8eda-064c5291faa3"/>
    <ds:schemaRef ds:uri="0ccbd45e-a229-4bce-9265-cc4149b21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OBECNÁ ŠABLONA_PP - OP TAK</Template>
  <TotalTime>434</TotalTime>
  <Words>876</Words>
  <Application>Microsoft Office PowerPoint</Application>
  <PresentationFormat>Předvádění na obrazovce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Wingdings</vt:lpstr>
      <vt:lpstr>API 4x3</vt:lpstr>
      <vt:lpstr>TECHNOLOGIE PRO MAS (CLLD)</vt:lpstr>
      <vt:lpstr>TECHNOLOGIE PRO MAS (CLLD)</vt:lpstr>
      <vt:lpstr>Příklady přijatelných záměrů</vt:lpstr>
      <vt:lpstr>Příklady přijatelných záměrů</vt:lpstr>
      <vt:lpstr>Příklady přijatelných záměrů</vt:lpstr>
      <vt:lpstr>Příklady podnikatelských záměrů</vt:lpstr>
      <vt:lpstr>Příklady přijatelných záměrů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PRO MAS</dc:title>
  <dc:creator>Drašnerová Klára</dc:creator>
  <cp:lastModifiedBy>Lucie</cp:lastModifiedBy>
  <cp:revision>5</cp:revision>
  <dcterms:created xsi:type="dcterms:W3CDTF">2023-05-22T08:29:57Z</dcterms:created>
  <dcterms:modified xsi:type="dcterms:W3CDTF">2024-01-09T07:39:24Z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9dbf13-dba3-469b-a7af-e84a8c38b3fd_Enabled">
    <vt:lpwstr>true</vt:lpwstr>
  </property>
  <property fmtid="{D5CDD505-2E9C-101B-9397-08002B2CF9AE}" pid="3" name="MSIP_Label_d79dbf13-dba3-469b-a7af-e84a8c38b3fd_SetDate">
    <vt:lpwstr>2022-06-22T08:08:04Z</vt:lpwstr>
  </property>
  <property fmtid="{D5CDD505-2E9C-101B-9397-08002B2CF9AE}" pid="4" name="MSIP_Label_d79dbf13-dba3-469b-a7af-e84a8c38b3fd_Method">
    <vt:lpwstr>Privileged</vt:lpwstr>
  </property>
  <property fmtid="{D5CDD505-2E9C-101B-9397-08002B2CF9AE}" pid="5" name="MSIP_Label_d79dbf13-dba3-469b-a7af-e84a8c38b3fd_Name">
    <vt:lpwstr>Obecné</vt:lpwstr>
  </property>
  <property fmtid="{D5CDD505-2E9C-101B-9397-08002B2CF9AE}" pid="6" name="MSIP_Label_d79dbf13-dba3-469b-a7af-e84a8c38b3fd_SiteId">
    <vt:lpwstr>7f4d05a7-f98a-4578-9ef7-f80fe5d8a22b</vt:lpwstr>
  </property>
  <property fmtid="{D5CDD505-2E9C-101B-9397-08002B2CF9AE}" pid="7" name="MSIP_Label_d79dbf13-dba3-469b-a7af-e84a8c38b3fd_ActionId">
    <vt:lpwstr>663356c2-b317-4c50-bf1b-73a29bec89ad</vt:lpwstr>
  </property>
  <property fmtid="{D5CDD505-2E9C-101B-9397-08002B2CF9AE}" pid="8" name="MSIP_Label_d79dbf13-dba3-469b-a7af-e84a8c38b3fd_ContentBits">
    <vt:lpwstr>0</vt:lpwstr>
  </property>
  <property fmtid="{D5CDD505-2E9C-101B-9397-08002B2CF9AE}" pid="9" name="ContentTypeId">
    <vt:lpwstr>0x010100E487A6A7A824C94A914D13223D6172A4</vt:lpwstr>
  </property>
  <property fmtid="{D5CDD505-2E9C-101B-9397-08002B2CF9AE}" pid="10" name="Order">
    <vt:r8>268000</vt:r8>
  </property>
  <property fmtid="{D5CDD505-2E9C-101B-9397-08002B2CF9AE}" pid="11" name="MediaServiceImageTags">
    <vt:lpwstr/>
  </property>
</Properties>
</file>